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0" r:id="rId2"/>
    <p:sldId id="259" r:id="rId3"/>
    <p:sldId id="258" r:id="rId4"/>
    <p:sldId id="257" r:id="rId5"/>
    <p:sldId id="266" r:id="rId6"/>
    <p:sldId id="256" r:id="rId7"/>
    <p:sldId id="260" r:id="rId8"/>
    <p:sldId id="261" r:id="rId9"/>
    <p:sldId id="264" r:id="rId10"/>
    <p:sldId id="265" r:id="rId11"/>
    <p:sldId id="283" r:id="rId12"/>
    <p:sldId id="262" r:id="rId13"/>
    <p:sldId id="267" r:id="rId14"/>
    <p:sldId id="268" r:id="rId15"/>
    <p:sldId id="278" r:id="rId16"/>
    <p:sldId id="282" r:id="rId17"/>
    <p:sldId id="269" r:id="rId18"/>
    <p:sldId id="270" r:id="rId19"/>
    <p:sldId id="273" r:id="rId20"/>
    <p:sldId id="276" r:id="rId21"/>
    <p:sldId id="271" r:id="rId22"/>
    <p:sldId id="272" r:id="rId23"/>
    <p:sldId id="274" r:id="rId24"/>
    <p:sldId id="275" r:id="rId25"/>
    <p:sldId id="263" r:id="rId26"/>
    <p:sldId id="277" r:id="rId27"/>
    <p:sldId id="279"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041" autoAdjust="0"/>
  </p:normalViewPr>
  <p:slideViewPr>
    <p:cSldViewPr>
      <p:cViewPr varScale="1">
        <p:scale>
          <a:sx n="103" d="100"/>
          <a:sy n="103" d="100"/>
        </p:scale>
        <p:origin x="216" y="13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D061C-3EA6-4265-B63F-7A6C3C1BC1B1}" type="datetimeFigureOut">
              <a:rPr lang="en-US" smtClean="0"/>
              <a:t>3/23/2014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050CD-07C9-4D15-913A-A229C7BA4E24}" type="slidenum">
              <a:rPr lang="en-US" smtClean="0"/>
              <a:t>‹#›</a:t>
            </a:fld>
            <a:endParaRPr lang="en-US"/>
          </a:p>
        </p:txBody>
      </p:sp>
    </p:spTree>
    <p:extLst>
      <p:ext uri="{BB962C8B-B14F-4D97-AF65-F5344CB8AC3E}">
        <p14:creationId xmlns:p14="http://schemas.microsoft.com/office/powerpoint/2010/main" val="399080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lsc.ca/index.ht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inhabitat.com/a-unique-solar-powered-community-in-canada/#ixzz2uMNbg6M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Glycol/water mixtures (www.pasolar.ncat.org)</a:t>
            </a:r>
            <a:r>
              <a:rPr lang="en-US" dirty="0" smtClean="0"/>
              <a:t/>
            </a:r>
            <a:br>
              <a:rPr lang="en-US" dirty="0" smtClean="0"/>
            </a:br>
            <a:r>
              <a:rPr lang="en-US" sz="1200" b="0" i="0" kern="1200" dirty="0" smtClean="0">
                <a:solidFill>
                  <a:schemeClr val="tx1"/>
                </a:solidFill>
                <a:effectLst/>
                <a:latin typeface="+mn-lt"/>
                <a:ea typeface="+mn-ea"/>
                <a:cs typeface="+mn-cs"/>
              </a:rPr>
              <a:t>The most common fluid used in closed solar water heating systems is propylene glycol. Glycol/water mixtures have a 50/50 or 60/40 glycol-to-water ratio. Ethylene and propylene glycol are "antifreezes." Ethylene glycol is extremely toxic and should only be used in a double-walled, closed-loop system. You can use food-grade propylene glycol/water mixtures in a single-walled heat exchanger, as long as the mixture has been certified as nontoxic. Make sure that no toxic dyes or inhibitors have been added to it. Most glycols deteriorate at very high temperatures. The pH value, freezing point, and concentration of inhibitors should be checked annually to determine whether the mixture needs any adjustments or replacements to maintain its stability and effectiveness.</a:t>
            </a:r>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2</a:t>
            </a:fld>
            <a:endParaRPr lang="en-US"/>
          </a:p>
        </p:txBody>
      </p:sp>
    </p:spTree>
    <p:extLst>
      <p:ext uri="{BB962C8B-B14F-4D97-AF65-F5344CB8AC3E}">
        <p14:creationId xmlns:p14="http://schemas.microsoft.com/office/powerpoint/2010/main" val="184097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Components: Expansion Tank (www.pasolar.ncat.org)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a:t>
            </a:r>
            <a:r>
              <a:rPr lang="en-US" sz="1200" b="1" i="0" kern="1200" dirty="0" smtClean="0">
                <a:solidFill>
                  <a:schemeClr val="tx1"/>
                </a:solidFill>
                <a:effectLst/>
                <a:latin typeface="+mn-lt"/>
                <a:ea typeface="+mn-ea"/>
                <a:cs typeface="+mn-cs"/>
              </a:rPr>
              <a:t>expansion tank</a:t>
            </a:r>
            <a:r>
              <a:rPr lang="en-US" sz="1200" b="0" i="0" kern="1200" dirty="0" smtClean="0">
                <a:solidFill>
                  <a:schemeClr val="tx1"/>
                </a:solidFill>
                <a:effectLst/>
                <a:latin typeface="+mn-lt"/>
                <a:ea typeface="+mn-ea"/>
                <a:cs typeface="+mn-cs"/>
              </a:rPr>
              <a:t> allows the fluid in a closed-loop system to expand and contract depending on the temperature of the fluid. Without the expansion tank, the plumbing would easily burst when the fluid is heated. Diaphragm-type expansion tanks are constructed with an internal bladder and a pressurized air chamber. Heated fluid expands in the closed loop against the bladder and pressurized air chamber. As the fluid contracts while cooling, the air chamber maintains pressure in the closed loop. The size of the expansion tank must be able to handle the expansion based on the volume, coefficient of expansion, and range of temperature fluctuation. The size and number of collectors, and the size and length of piping and fittings determine fluid volume. Diaphragm-type expansion tanks are readily found in most plumbing supply houses.</a:t>
            </a:r>
          </a:p>
          <a:p>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4</a:t>
            </a:fld>
            <a:endParaRPr lang="en-US"/>
          </a:p>
        </p:txBody>
      </p:sp>
    </p:spTree>
    <p:extLst>
      <p:ext uri="{BB962C8B-B14F-4D97-AF65-F5344CB8AC3E}">
        <p14:creationId xmlns:p14="http://schemas.microsoft.com/office/powerpoint/2010/main" val="62131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a:t>
            </a:r>
            <a:r>
              <a:rPr lang="en-US" baseline="0" dirty="0" smtClean="0"/>
              <a:t> pump used to supplement heating OR cooling water</a:t>
            </a:r>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8</a:t>
            </a:fld>
            <a:endParaRPr lang="en-US"/>
          </a:p>
        </p:txBody>
      </p:sp>
    </p:spTree>
    <p:extLst>
      <p:ext uri="{BB962C8B-B14F-4D97-AF65-F5344CB8AC3E}">
        <p14:creationId xmlns:p14="http://schemas.microsoft.com/office/powerpoint/2010/main" val="305857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Solar District Heating</a:t>
            </a:r>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12</a:t>
            </a:fld>
            <a:endParaRPr lang="en-US"/>
          </a:p>
        </p:txBody>
      </p:sp>
    </p:spTree>
    <p:extLst>
      <p:ext uri="{BB962C8B-B14F-4D97-AF65-F5344CB8AC3E}">
        <p14:creationId xmlns:p14="http://schemas.microsoft.com/office/powerpoint/2010/main" val="70295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Solar assisted district heating systems with short-term heat </a:t>
            </a:r>
            <a:r>
              <a:rPr lang="en-US" sz="1200" b="1" i="0" kern="1200" dirty="0" err="1" smtClean="0">
                <a:solidFill>
                  <a:schemeClr val="tx1"/>
                </a:solidFill>
                <a:effectLst/>
                <a:latin typeface="+mn-lt"/>
                <a:ea typeface="+mn-ea"/>
                <a:cs typeface="+mn-cs"/>
              </a:rPr>
              <a:t>stroage</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designed for a solar fraction, based on the total heat demand for space heating and hot water preparation, of approx. </a:t>
            </a:r>
            <a:r>
              <a:rPr lang="en-US" sz="1200" b="1" i="0" kern="1200" dirty="0" smtClean="0">
                <a:solidFill>
                  <a:schemeClr val="tx1"/>
                </a:solidFill>
                <a:effectLst/>
                <a:latin typeface="+mn-lt"/>
                <a:ea typeface="+mn-ea"/>
                <a:cs typeface="+mn-cs"/>
              </a:rPr>
              <a:t>15 to 20 %</a:t>
            </a:r>
            <a:r>
              <a:rPr lang="en-US" sz="1200" b="0" i="0" kern="1200" dirty="0" smtClean="0">
                <a:solidFill>
                  <a:schemeClr val="tx1"/>
                </a:solidFill>
                <a:effectLst/>
                <a:latin typeface="+mn-lt"/>
                <a:ea typeface="+mn-ea"/>
                <a:cs typeface="+mn-cs"/>
              </a:rPr>
              <a:t>. Usage of solar heat in solar assisted district heating systems enables to install large collector fields which are in comparison to small collector systems much cheaper. Solar fraction is the proportion of usable solar heat in the total energy used (hot water and space heating).</a:t>
            </a:r>
          </a:p>
          <a:p>
            <a:r>
              <a:rPr lang="en-US" dirty="0" smtClean="0"/>
              <a:t/>
            </a:r>
            <a:br>
              <a:rPr lang="en-US" dirty="0" smtClean="0"/>
            </a:br>
            <a:r>
              <a:rPr lang="en-US" sz="1200" b="1" i="0" kern="1200" dirty="0" smtClean="0">
                <a:solidFill>
                  <a:schemeClr val="tx1"/>
                </a:solidFill>
                <a:effectLst/>
                <a:latin typeface="+mn-lt"/>
                <a:ea typeface="+mn-ea"/>
                <a:cs typeface="+mn-cs"/>
              </a:rPr>
              <a:t>Solar assisted district heating systems with long-term heat </a:t>
            </a:r>
            <a:r>
              <a:rPr lang="en-US" sz="1200" b="1" i="0" kern="1200" dirty="0" err="1" smtClean="0">
                <a:solidFill>
                  <a:schemeClr val="tx1"/>
                </a:solidFill>
                <a:effectLst/>
                <a:latin typeface="+mn-lt"/>
                <a:ea typeface="+mn-ea"/>
                <a:cs typeface="+mn-cs"/>
              </a:rPr>
              <a:t>stroage</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are designed for a solar fraction, based on the total heat demand for space heating and hot water preparation, of approx. </a:t>
            </a:r>
            <a:r>
              <a:rPr lang="en-US" sz="1200" b="1" i="0" kern="1200" dirty="0" smtClean="0">
                <a:solidFill>
                  <a:schemeClr val="tx1"/>
                </a:solidFill>
                <a:effectLst/>
                <a:latin typeface="+mn-lt"/>
                <a:ea typeface="+mn-ea"/>
                <a:cs typeface="+mn-cs"/>
              </a:rPr>
              <a:t>50 %</a:t>
            </a:r>
            <a:r>
              <a:rPr lang="en-US" sz="1200" b="0" i="0" kern="1200" dirty="0" smtClean="0">
                <a:solidFill>
                  <a:schemeClr val="tx1"/>
                </a:solidFill>
                <a:effectLst/>
                <a:latin typeface="+mn-lt"/>
                <a:ea typeface="+mn-ea"/>
                <a:cs typeface="+mn-cs"/>
              </a:rPr>
              <a:t>. Those systems usually have more than 100 flats. The seasonal difference between high solar irradiance in summer and high heat demand in winter is balanced by seasonal heat storage. Figure 1 shows a scheme of different possibilities to integrate the district heating net into the buildings.</a:t>
            </a:r>
          </a:p>
          <a:p>
            <a:endParaRPr lang="en-US" dirty="0" smtClean="0"/>
          </a:p>
          <a:p>
            <a:r>
              <a:rPr lang="en-US" sz="1200" b="0" i="0" kern="1200" dirty="0" smtClean="0">
                <a:solidFill>
                  <a:schemeClr val="tx1"/>
                </a:solidFill>
                <a:effectLst/>
                <a:latin typeface="+mn-lt"/>
                <a:ea typeface="+mn-ea"/>
                <a:cs typeface="+mn-cs"/>
              </a:rPr>
              <a:t>Table 1: design guidelines for solar assisted district heating systems (FC: flat plate collector; w: water equivalent; *basis: TRNSYS-calculations for long-term operation</a:t>
            </a:r>
          </a:p>
          <a:p>
            <a:r>
              <a:rPr lang="en-US" dirty="0" smtClean="0"/>
              <a:t>System </a:t>
            </a:r>
            <a:r>
              <a:rPr lang="en-US" dirty="0" err="1" smtClean="0"/>
              <a:t>typeSmall</a:t>
            </a:r>
            <a:r>
              <a:rPr lang="en-US" dirty="0" smtClean="0"/>
              <a:t> solar system for domestic hot water (for comparison)Central solar heating plant with diurnal storage (CSHPDS)Central solar heating plant with seasonal storage (CSHPSS)</a:t>
            </a:r>
            <a:r>
              <a:rPr lang="en-US" dirty="0" smtClean="0">
                <a:effectLst/>
              </a:rPr>
              <a:t>Minimum system size-More than 30 apartments or more than 60 </a:t>
            </a:r>
            <a:r>
              <a:rPr lang="en-US" dirty="0" err="1" smtClean="0">
                <a:effectLst/>
              </a:rPr>
              <a:t>personsMore</a:t>
            </a:r>
            <a:r>
              <a:rPr lang="en-US" dirty="0" smtClean="0">
                <a:effectLst/>
              </a:rPr>
              <a:t> than 100 apartments (each 70 m²)Collector area1–1.5 m²</a:t>
            </a:r>
            <a:r>
              <a:rPr lang="en-US" baseline="-25000" dirty="0" smtClean="0">
                <a:effectLst/>
              </a:rPr>
              <a:t>FC</a:t>
            </a:r>
            <a:r>
              <a:rPr lang="en-US" dirty="0" smtClean="0">
                <a:effectLst/>
              </a:rPr>
              <a:t> per person0.8–1.2 m²</a:t>
            </a:r>
            <a:r>
              <a:rPr lang="en-US" baseline="-25000" dirty="0" smtClean="0">
                <a:effectLst/>
              </a:rPr>
              <a:t>FC</a:t>
            </a:r>
            <a:r>
              <a:rPr lang="en-US" dirty="0" smtClean="0">
                <a:effectLst/>
              </a:rPr>
              <a:t> per person1.4–2.4 m²</a:t>
            </a:r>
            <a:r>
              <a:rPr lang="en-US" baseline="-25000" dirty="0" smtClean="0">
                <a:effectLst/>
              </a:rPr>
              <a:t>FC</a:t>
            </a:r>
            <a:r>
              <a:rPr lang="en-US" dirty="0" smtClean="0">
                <a:effectLst/>
              </a:rPr>
              <a:t> per </a:t>
            </a:r>
            <a:r>
              <a:rPr lang="en-US" dirty="0" err="1" smtClean="0">
                <a:effectLst/>
              </a:rPr>
              <a:t>MWh</a:t>
            </a:r>
            <a:r>
              <a:rPr lang="en-US" dirty="0" smtClean="0">
                <a:effectLst/>
              </a:rPr>
              <a:t> annual heat </a:t>
            </a:r>
            <a:r>
              <a:rPr lang="en-US" dirty="0" err="1" smtClean="0">
                <a:effectLst/>
              </a:rPr>
              <a:t>demandStorage</a:t>
            </a:r>
            <a:r>
              <a:rPr lang="en-US" dirty="0" smtClean="0">
                <a:effectLst/>
              </a:rPr>
              <a:t> volume50–80 </a:t>
            </a:r>
            <a:r>
              <a:rPr lang="en-US" dirty="0" err="1" smtClean="0">
                <a:effectLst/>
              </a:rPr>
              <a:t>litres</a:t>
            </a:r>
            <a:r>
              <a:rPr lang="en-US" dirty="0" smtClean="0">
                <a:effectLst/>
              </a:rPr>
              <a:t>/m²</a:t>
            </a:r>
            <a:r>
              <a:rPr lang="en-US" baseline="-25000" dirty="0" smtClean="0">
                <a:effectLst/>
              </a:rPr>
              <a:t>FC</a:t>
            </a:r>
            <a:r>
              <a:rPr lang="en-US" dirty="0" smtClean="0">
                <a:effectLst/>
              </a:rPr>
              <a:t>50–100 </a:t>
            </a:r>
            <a:r>
              <a:rPr lang="en-US" dirty="0" err="1" smtClean="0">
                <a:effectLst/>
              </a:rPr>
              <a:t>litres</a:t>
            </a:r>
            <a:r>
              <a:rPr lang="en-US" dirty="0" smtClean="0">
                <a:effectLst/>
              </a:rPr>
              <a:t>/m²</a:t>
            </a:r>
            <a:r>
              <a:rPr lang="en-US" baseline="-25000" dirty="0" smtClean="0">
                <a:effectLst/>
              </a:rPr>
              <a:t>FC</a:t>
            </a:r>
            <a:r>
              <a:rPr lang="en-US" dirty="0" smtClean="0">
                <a:effectLst/>
              </a:rPr>
              <a:t>1.4–2.1 m³</a:t>
            </a:r>
            <a:r>
              <a:rPr lang="en-US" baseline="-25000" dirty="0" smtClean="0">
                <a:effectLst/>
              </a:rPr>
              <a:t>W</a:t>
            </a:r>
            <a:r>
              <a:rPr lang="en-US" dirty="0" smtClean="0">
                <a:effectLst/>
              </a:rPr>
              <a:t>/m²</a:t>
            </a:r>
            <a:r>
              <a:rPr lang="en-US" baseline="-25000" dirty="0" smtClean="0">
                <a:effectLst/>
              </a:rPr>
              <a:t>FC</a:t>
            </a:r>
            <a:r>
              <a:rPr lang="en-US" dirty="0" smtClean="0">
                <a:effectLst/>
              </a:rPr>
              <a:t>Solar net energy350–380 kWh/m²</a:t>
            </a:r>
            <a:r>
              <a:rPr lang="en-US" baseline="-25000" dirty="0" smtClean="0">
                <a:effectLst/>
              </a:rPr>
              <a:t>FC</a:t>
            </a:r>
            <a:r>
              <a:rPr lang="en-US" dirty="0" smtClean="0">
                <a:effectLst/>
              </a:rPr>
              <a:t> per annum350–500 kWh/m²</a:t>
            </a:r>
            <a:r>
              <a:rPr lang="en-US" baseline="-25000" dirty="0" smtClean="0">
                <a:effectLst/>
              </a:rPr>
              <a:t>FC</a:t>
            </a:r>
            <a:r>
              <a:rPr lang="en-US" dirty="0" smtClean="0">
                <a:effectLst/>
              </a:rPr>
              <a:t> per annum230–350 kWh/m²</a:t>
            </a:r>
            <a:r>
              <a:rPr lang="en-US" baseline="-25000" dirty="0" smtClean="0">
                <a:effectLst/>
              </a:rPr>
              <a:t>FC</a:t>
            </a:r>
            <a:r>
              <a:rPr lang="en-US" dirty="0" smtClean="0">
                <a:effectLst/>
              </a:rPr>
              <a:t> per </a:t>
            </a:r>
            <a:r>
              <a:rPr lang="en-US" dirty="0" err="1" smtClean="0">
                <a:effectLst/>
              </a:rPr>
              <a:t>annum</a:t>
            </a:r>
            <a:r>
              <a:rPr lang="en-US" dirty="0" err="1" smtClean="0"/>
              <a:t>Solar</a:t>
            </a:r>
            <a:r>
              <a:rPr lang="en-US" dirty="0" smtClean="0"/>
              <a:t> fraction (new building code)</a:t>
            </a:r>
            <a:r>
              <a:rPr lang="en-US" dirty="0" smtClean="0">
                <a:effectLst/>
              </a:rPr>
              <a:t>Domestic hot water50 %50 %Total heat demand15 %10-20 %40-60 %Solar heat cost in </a:t>
            </a:r>
            <a:r>
              <a:rPr lang="en-US" dirty="0" err="1" smtClean="0">
                <a:effectLst/>
              </a:rPr>
              <a:t>GermanyEuro</a:t>
            </a:r>
            <a:r>
              <a:rPr lang="en-US" dirty="0" smtClean="0">
                <a:effectLst/>
              </a:rPr>
              <a:t> 0.15–0.3/</a:t>
            </a:r>
            <a:r>
              <a:rPr lang="en-US" dirty="0" err="1" smtClean="0">
                <a:effectLst/>
              </a:rPr>
              <a:t>kWhEuro</a:t>
            </a:r>
            <a:r>
              <a:rPr lang="en-US" dirty="0" smtClean="0">
                <a:effectLst/>
              </a:rPr>
              <a:t> 0.08–0.15/</a:t>
            </a:r>
            <a:r>
              <a:rPr lang="en-US" dirty="0" err="1" smtClean="0">
                <a:effectLst/>
              </a:rPr>
              <a:t>kWhEuro</a:t>
            </a:r>
            <a:r>
              <a:rPr lang="en-US" dirty="0" smtClean="0">
                <a:effectLst/>
              </a:rPr>
              <a:t> 0.16–0.42/kWh</a:t>
            </a:r>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13</a:t>
            </a:fld>
            <a:endParaRPr lang="en-US"/>
          </a:p>
        </p:txBody>
      </p:sp>
    </p:spTree>
    <p:extLst>
      <p:ext uri="{BB962C8B-B14F-4D97-AF65-F5344CB8AC3E}">
        <p14:creationId xmlns:p14="http://schemas.microsoft.com/office/powerpoint/2010/main" val="352450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hlinkClick r:id="rId3"/>
              </a:rPr>
              <a:t>Drake Landing Solar Community</a:t>
            </a:r>
            <a:r>
              <a:rPr lang="en-US" sz="1200" b="0" i="0" kern="1200" dirty="0" smtClean="0">
                <a:solidFill>
                  <a:schemeClr val="tx1"/>
                </a:solidFill>
                <a:effectLst/>
                <a:latin typeface="+mn-lt"/>
                <a:ea typeface="+mn-ea"/>
                <a:cs typeface="+mn-cs"/>
              </a:rPr>
              <a:t> is the first solar powered community of North America. Located in the town of </a:t>
            </a:r>
            <a:r>
              <a:rPr lang="en-US" sz="1200" b="0" i="0" kern="1200" dirty="0" err="1" smtClean="0">
                <a:solidFill>
                  <a:schemeClr val="tx1"/>
                </a:solidFill>
                <a:effectLst/>
                <a:latin typeface="+mn-lt"/>
                <a:ea typeface="+mn-ea"/>
                <a:cs typeface="+mn-cs"/>
              </a:rPr>
              <a:t>Okotoks</a:t>
            </a:r>
            <a:r>
              <a:rPr lang="en-US" sz="1200" b="0" i="0" kern="1200" dirty="0" smtClean="0">
                <a:solidFill>
                  <a:schemeClr val="tx1"/>
                </a:solidFill>
                <a:effectLst/>
                <a:latin typeface="+mn-lt"/>
                <a:ea typeface="+mn-ea"/>
                <a:cs typeface="+mn-cs"/>
              </a:rPr>
              <a:t>, Alberta, Canada, the project sets a wonderful example of how every household can lead a sustainable lifestyle. There are 800 solar panels located throughout the community on garage roofs, and they produce 1.5 mega-watts of thermal power during a summer day and supply heat to the district heating system. The whole system meets 90% of the annual heating and hot water needs of the homes.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a:r>
            <a:r>
              <a:rPr lang="en-US" sz="1200" b="0" i="0" u="none" strike="noStrike" kern="1200" dirty="0" smtClean="0">
                <a:solidFill>
                  <a:schemeClr val="tx1"/>
                </a:solidFill>
                <a:effectLst/>
                <a:latin typeface="+mn-lt"/>
                <a:ea typeface="+mn-ea"/>
                <a:cs typeface="+mn-cs"/>
                <a:hlinkClick r:id="rId4"/>
              </a:rPr>
              <a:t>A Unique Solar Powered Community in Canada | </a:t>
            </a:r>
            <a:r>
              <a:rPr lang="en-US" sz="1200" b="0" i="0" u="none" strike="noStrike" kern="1200" dirty="0" err="1" smtClean="0">
                <a:solidFill>
                  <a:schemeClr val="tx1"/>
                </a:solidFill>
                <a:effectLst/>
                <a:latin typeface="+mn-lt"/>
                <a:ea typeface="+mn-ea"/>
                <a:cs typeface="+mn-cs"/>
                <a:hlinkClick r:id="rId4"/>
              </a:rPr>
              <a:t>Inhabitat</a:t>
            </a:r>
            <a:r>
              <a:rPr lang="en-US" sz="1200" b="0" i="0" u="none" strike="noStrike" kern="1200" dirty="0" smtClean="0">
                <a:solidFill>
                  <a:schemeClr val="tx1"/>
                </a:solidFill>
                <a:effectLst/>
                <a:latin typeface="+mn-lt"/>
                <a:ea typeface="+mn-ea"/>
                <a:cs typeface="+mn-cs"/>
                <a:hlinkClick r:id="rId4"/>
              </a:rPr>
              <a:t> - Sustainable Design Innovation, Eco Architecture, Green Building</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14</a:t>
            </a:fld>
            <a:endParaRPr lang="en-US"/>
          </a:p>
        </p:txBody>
      </p:sp>
    </p:spTree>
    <p:extLst>
      <p:ext uri="{BB962C8B-B14F-4D97-AF65-F5344CB8AC3E}">
        <p14:creationId xmlns:p14="http://schemas.microsoft.com/office/powerpoint/2010/main" val="195789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http://www.solarpanelsplus.com/</a:t>
            </a:r>
          </a:p>
          <a:p>
            <a:r>
              <a:rPr lang="en-US" sz="1200" b="0" i="0" kern="1200" dirty="0" smtClean="0">
                <a:solidFill>
                  <a:schemeClr val="tx1"/>
                </a:solidFill>
                <a:effectLst/>
                <a:latin typeface="+mn-lt"/>
                <a:ea typeface="+mn-ea"/>
                <a:cs typeface="+mn-cs"/>
              </a:rPr>
              <a:t>Flat Plate Collectors</a:t>
            </a:r>
          </a:p>
          <a:p>
            <a:r>
              <a:rPr lang="en-US" sz="1200" b="0" i="0" kern="1200" dirty="0" smtClean="0">
                <a:solidFill>
                  <a:schemeClr val="tx1"/>
                </a:solidFill>
                <a:effectLst/>
                <a:latin typeface="+mn-lt"/>
                <a:ea typeface="+mn-ea"/>
                <a:cs typeface="+mn-cs"/>
              </a:rPr>
              <a:t>Flat plate collectors have been on the market and in use since the early 1900's, and are one of the most time tested and well known technologies. They consists of an absorber plate – generally a painted metal, such as copper – attached to copper pipes where water or a heat transfer liquid passes through. This is encased in a metal frame, surrounded by thick insulation to help retain the collected heat, and protected by a sheet of glass or glazing, which also provides an insulating air space.</a:t>
            </a:r>
          </a:p>
          <a:p>
            <a:r>
              <a:rPr lang="en-US" sz="1200" b="0" i="0" kern="1200" dirty="0" smtClean="0">
                <a:solidFill>
                  <a:schemeClr val="tx1"/>
                </a:solidFill>
                <a:effectLst/>
                <a:latin typeface="+mn-lt"/>
                <a:ea typeface="+mn-ea"/>
                <a:cs typeface="+mn-cs"/>
              </a:rPr>
              <a:t>Evacuated Tube Collectors</a:t>
            </a:r>
          </a:p>
          <a:p>
            <a:r>
              <a:rPr lang="en-US" sz="1200" b="0" i="0" kern="1200" dirty="0" smtClean="0">
                <a:solidFill>
                  <a:schemeClr val="tx1"/>
                </a:solidFill>
                <a:effectLst/>
                <a:latin typeface="+mn-lt"/>
                <a:ea typeface="+mn-ea"/>
                <a:cs typeface="+mn-cs"/>
              </a:rPr>
              <a:t>Evacuated tube collectors are a slightly more recently developed technology, introduced to the market in the 1970's. There are several varieties of evacuated tubes, however the most commonly used type employs the use of a heat pipe surrounded by a glass tube that is under a vacuum. The glass tube actually consists of two walls of glass. In between the two walls, all the air is removed, resulting in a  vacuum. This vacuum is the best insulation one could ask for, and gives the evacuated tubes a much better heat retention than air space.</a:t>
            </a:r>
          </a:p>
          <a:p>
            <a:r>
              <a:rPr lang="en-US" sz="1200" b="0" i="0" kern="1200" dirty="0" smtClean="0">
                <a:solidFill>
                  <a:schemeClr val="tx1"/>
                </a:solidFill>
                <a:effectLst/>
                <a:latin typeface="+mn-lt"/>
                <a:ea typeface="+mn-ea"/>
                <a:cs typeface="+mn-cs"/>
              </a:rPr>
              <a:t>The heat pipe is also pressurized, allowing the liquid (usually water) to boil very rapidly, at a very low temperature (usually between 75F and 80F). As the water boils, it carries the collected heat to the top of the collector, where the heat is then collected by water or heat transfer liquid that flows around the top of the heat pipe, and then transferred to a storage tank or elsewhere in the system.</a:t>
            </a:r>
          </a:p>
          <a:p>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17</a:t>
            </a:fld>
            <a:endParaRPr lang="en-US"/>
          </a:p>
        </p:txBody>
      </p:sp>
    </p:spTree>
    <p:extLst>
      <p:ext uri="{BB962C8B-B14F-4D97-AF65-F5344CB8AC3E}">
        <p14:creationId xmlns:p14="http://schemas.microsoft.com/office/powerpoint/2010/main" val="126532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www.solarpanelsplus.com</a:t>
            </a:r>
          </a:p>
          <a:p>
            <a:r>
              <a:rPr lang="en-US" dirty="0" smtClean="0"/>
              <a:t>blog.heatspring.com</a:t>
            </a:r>
            <a:endParaRPr lang="en-US" dirty="0"/>
          </a:p>
        </p:txBody>
      </p:sp>
      <p:sp>
        <p:nvSpPr>
          <p:cNvPr id="4" name="Slide Number Placeholder 3"/>
          <p:cNvSpPr>
            <a:spLocks noGrp="1"/>
          </p:cNvSpPr>
          <p:nvPr>
            <p:ph type="sldNum" sz="quarter" idx="10"/>
          </p:nvPr>
        </p:nvSpPr>
        <p:spPr/>
        <p:txBody>
          <a:bodyPr/>
          <a:lstStyle/>
          <a:p>
            <a:fld id="{685050CD-07C9-4D15-913A-A229C7BA4E24}" type="slidenum">
              <a:rPr lang="en-US" smtClean="0"/>
              <a:t>26</a:t>
            </a:fld>
            <a:endParaRPr lang="en-US"/>
          </a:p>
        </p:txBody>
      </p:sp>
    </p:spTree>
    <p:extLst>
      <p:ext uri="{BB962C8B-B14F-4D97-AF65-F5344CB8AC3E}">
        <p14:creationId xmlns:p14="http://schemas.microsoft.com/office/powerpoint/2010/main" val="84309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chuck-wright.com/logger/tabs.php?loggerids%5b%5d=485E700680A6C389&amp;tab=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85800"/>
          </a:xfrm>
        </p:spPr>
        <p:txBody>
          <a:bodyPr>
            <a:normAutofit fontScale="90000"/>
          </a:bodyPr>
          <a:lstStyle/>
          <a:p>
            <a:r>
              <a:rPr lang="en-US" dirty="0" smtClean="0"/>
              <a:t>Solar Hot Water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762000"/>
            <a:ext cx="7620000" cy="5715000"/>
          </a:xfrm>
          <a:prstGeom prst="rect">
            <a:avLst/>
          </a:prstGeom>
        </p:spPr>
      </p:pic>
      <p:sp>
        <p:nvSpPr>
          <p:cNvPr id="6" name="Rectangle 5"/>
          <p:cNvSpPr/>
          <p:nvPr/>
        </p:nvSpPr>
        <p:spPr>
          <a:xfrm>
            <a:off x="6703780" y="6488668"/>
            <a:ext cx="2189895" cy="338554"/>
          </a:xfrm>
          <a:prstGeom prst="rect">
            <a:avLst/>
          </a:prstGeom>
        </p:spPr>
        <p:txBody>
          <a:bodyPr wrap="none">
            <a:spAutoFit/>
          </a:bodyPr>
          <a:lstStyle/>
          <a:p>
            <a:r>
              <a:rPr lang="en-US" sz="1600" dirty="0"/>
              <a:t>www.sunmaxxsolar.com</a:t>
            </a:r>
          </a:p>
        </p:txBody>
      </p:sp>
    </p:spTree>
    <p:extLst>
      <p:ext uri="{BB962C8B-B14F-4D97-AF65-F5344CB8AC3E}">
        <p14:creationId xmlns:p14="http://schemas.microsoft.com/office/powerpoint/2010/main" val="3493643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Radiant Flooring</a:t>
            </a:r>
            <a:endParaRPr lang="en-US" dirty="0"/>
          </a:p>
        </p:txBody>
      </p:sp>
      <p:pic>
        <p:nvPicPr>
          <p:cNvPr id="6146" name="Picture 2" descr="http://bloombety.com/wp-content/uploads/2013/09/Radiant-Floor-Heat-With-Red-Tweez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620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68790"/>
            <a:ext cx="1322926" cy="307777"/>
          </a:xfrm>
          <a:prstGeom prst="rect">
            <a:avLst/>
          </a:prstGeom>
        </p:spPr>
        <p:txBody>
          <a:bodyPr wrap="none">
            <a:spAutoFit/>
          </a:bodyPr>
          <a:lstStyle/>
          <a:p>
            <a:r>
              <a:rPr lang="en-US" sz="1400" dirty="0" smtClean="0"/>
              <a:t>bloombety.com</a:t>
            </a:r>
            <a:endParaRPr lang="en-US" sz="1400" dirty="0"/>
          </a:p>
        </p:txBody>
      </p:sp>
    </p:spTree>
    <p:extLst>
      <p:ext uri="{BB962C8B-B14F-4D97-AF65-F5344CB8AC3E}">
        <p14:creationId xmlns:p14="http://schemas.microsoft.com/office/powerpoint/2010/main" val="36598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2971800" y="6488668"/>
            <a:ext cx="2686569" cy="369332"/>
          </a:xfrm>
          <a:prstGeom prst="rect">
            <a:avLst/>
          </a:prstGeom>
        </p:spPr>
        <p:txBody>
          <a:bodyPr wrap="none">
            <a:spAutoFit/>
          </a:bodyPr>
          <a:lstStyle/>
          <a:p>
            <a:r>
              <a:rPr lang="en-US" dirty="0"/>
              <a:t>www.superiorsolar.com.au</a:t>
            </a:r>
          </a:p>
        </p:txBody>
      </p:sp>
    </p:spTree>
    <p:extLst>
      <p:ext uri="{BB962C8B-B14F-4D97-AF65-F5344CB8AC3E}">
        <p14:creationId xmlns:p14="http://schemas.microsoft.com/office/powerpoint/2010/main" val="1938906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Central Hot Water </a:t>
            </a:r>
            <a:r>
              <a:rPr lang="en-US" dirty="0" smtClean="0"/>
              <a:t>System</a:t>
            </a:r>
            <a:endParaRPr lang="en-US" dirty="0"/>
          </a:p>
        </p:txBody>
      </p:sp>
      <p:sp>
        <p:nvSpPr>
          <p:cNvPr id="3" name="Content Placeholder 2"/>
          <p:cNvSpPr>
            <a:spLocks noGrp="1"/>
          </p:cNvSpPr>
          <p:nvPr>
            <p:ph idx="1"/>
          </p:nvPr>
        </p:nvSpPr>
        <p:spPr/>
        <p:txBody>
          <a:bodyPr/>
          <a:lstStyle/>
          <a:p>
            <a:r>
              <a:rPr lang="en-US" dirty="0"/>
              <a:t>Serve clusters of buildings from a large centralized solar thermal field(s</a:t>
            </a:r>
            <a:r>
              <a:rPr lang="en-US" dirty="0" smtClean="0"/>
              <a:t>)</a:t>
            </a:r>
            <a:endParaRPr lang="en-US" dirty="0"/>
          </a:p>
          <a:p>
            <a:r>
              <a:rPr lang="en-US" dirty="0"/>
              <a:t>Energy Independence </a:t>
            </a:r>
            <a:r>
              <a:rPr lang="en-US" dirty="0" smtClean="0"/>
              <a:t>&amp; Security </a:t>
            </a:r>
            <a:r>
              <a:rPr lang="en-US" dirty="0"/>
              <a:t>Act </a:t>
            </a:r>
            <a:r>
              <a:rPr lang="en-US" dirty="0" smtClean="0"/>
              <a:t>of 2007 </a:t>
            </a:r>
            <a:endParaRPr lang="en-US" dirty="0"/>
          </a:p>
          <a:p>
            <a:pPr lvl="1"/>
            <a:r>
              <a:rPr lang="en-US" dirty="0"/>
              <a:t>“if lifecycle cost-effective, as compared to other reasonably available technologies, not less than 30% of the hot water demand for each new Federal building or Federal building undergoing a major renovation be met through the installation and use of solar hot water heaters.”</a:t>
            </a:r>
          </a:p>
          <a:p>
            <a:endParaRPr lang="en-US" dirty="0"/>
          </a:p>
        </p:txBody>
      </p:sp>
      <p:sp>
        <p:nvSpPr>
          <p:cNvPr id="4" name="TextBox 3"/>
          <p:cNvSpPr txBox="1"/>
          <p:nvPr/>
        </p:nvSpPr>
        <p:spPr>
          <a:xfrm>
            <a:off x="457200" y="6324600"/>
            <a:ext cx="5159874" cy="338554"/>
          </a:xfrm>
          <a:prstGeom prst="rect">
            <a:avLst/>
          </a:prstGeom>
          <a:noFill/>
        </p:spPr>
        <p:txBody>
          <a:bodyPr wrap="none" rtlCol="0">
            <a:spAutoFit/>
          </a:bodyPr>
          <a:lstStyle/>
          <a:p>
            <a:r>
              <a:rPr lang="en-US" sz="1600" dirty="0"/>
              <a:t>Central </a:t>
            </a:r>
            <a:r>
              <a:rPr lang="en-US" sz="1600" dirty="0" smtClean="0"/>
              <a:t>Solar </a:t>
            </a:r>
            <a:r>
              <a:rPr lang="en-US" sz="1600" dirty="0"/>
              <a:t>Hot Water </a:t>
            </a:r>
            <a:r>
              <a:rPr lang="en-US" sz="1600" dirty="0" smtClean="0"/>
              <a:t>System Design Guide, US ACE, 2011</a:t>
            </a:r>
            <a:endParaRPr lang="en-US" sz="1600" dirty="0"/>
          </a:p>
        </p:txBody>
      </p:sp>
    </p:spTree>
    <p:extLst>
      <p:ext uri="{BB962C8B-B14F-4D97-AF65-F5344CB8AC3E}">
        <p14:creationId xmlns:p14="http://schemas.microsoft.com/office/powerpoint/2010/main" val="256101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tzs.uni-stuttgart.de/abteilungen/rationelleEnergie/technik/img/syste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6705600"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88668"/>
            <a:ext cx="2593915" cy="369332"/>
          </a:xfrm>
          <a:prstGeom prst="rect">
            <a:avLst/>
          </a:prstGeom>
        </p:spPr>
        <p:txBody>
          <a:bodyPr wrap="none">
            <a:spAutoFit/>
          </a:bodyPr>
          <a:lstStyle/>
          <a:p>
            <a:r>
              <a:rPr lang="en-US" dirty="0" smtClean="0"/>
              <a:t>www.tzs.uni-stuttgart.de</a:t>
            </a:r>
            <a:endParaRPr lang="en-US" dirty="0"/>
          </a:p>
        </p:txBody>
      </p:sp>
    </p:spTree>
    <p:extLst>
      <p:ext uri="{BB962C8B-B14F-4D97-AF65-F5344CB8AC3E}">
        <p14:creationId xmlns:p14="http://schemas.microsoft.com/office/powerpoint/2010/main" val="376790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Drake Landing Solar Community</a:t>
            </a:r>
          </a:p>
        </p:txBody>
      </p:sp>
      <p:pic>
        <p:nvPicPr>
          <p:cNvPr id="10242" name="Picture 2" descr="Drake Landing Solar Community, Drake Landing Alberta Canada, solar thermal community Canada, solar thermal community, solar thermal energy, solar thermal heating, Okotoks solar community, drak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5114925" cy="32004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inhabitat.com/wp-content/uploads/drak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505200"/>
            <a:ext cx="5114925"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88668"/>
            <a:ext cx="1618392" cy="307777"/>
          </a:xfrm>
          <a:prstGeom prst="rect">
            <a:avLst/>
          </a:prstGeom>
        </p:spPr>
        <p:txBody>
          <a:bodyPr wrap="none">
            <a:spAutoFit/>
          </a:bodyPr>
          <a:lstStyle/>
          <a:p>
            <a:r>
              <a:rPr lang="en-US" sz="1400" dirty="0" smtClean="0"/>
              <a:t>www.inhabitat.com</a:t>
            </a:r>
            <a:endParaRPr lang="en-US" sz="1400" dirty="0"/>
          </a:p>
        </p:txBody>
      </p:sp>
      <p:sp>
        <p:nvSpPr>
          <p:cNvPr id="4" name="TextBox 3"/>
          <p:cNvSpPr txBox="1"/>
          <p:nvPr/>
        </p:nvSpPr>
        <p:spPr>
          <a:xfrm>
            <a:off x="6400800" y="1066800"/>
            <a:ext cx="1268296" cy="523220"/>
          </a:xfrm>
          <a:prstGeom prst="rect">
            <a:avLst/>
          </a:prstGeom>
          <a:noFill/>
        </p:spPr>
        <p:txBody>
          <a:bodyPr wrap="none" rtlCol="0">
            <a:spAutoFit/>
          </a:bodyPr>
          <a:lstStyle/>
          <a:p>
            <a:r>
              <a:rPr lang="en-US" sz="2800" dirty="0" smtClean="0"/>
              <a:t>Canada</a:t>
            </a:r>
            <a:endParaRPr lang="en-US" sz="2800" dirty="0"/>
          </a:p>
        </p:txBody>
      </p:sp>
    </p:spTree>
    <p:extLst>
      <p:ext uri="{BB962C8B-B14F-4D97-AF65-F5344CB8AC3E}">
        <p14:creationId xmlns:p14="http://schemas.microsoft.com/office/powerpoint/2010/main" val="405398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solar-district-heating.eu/Portals/0/Factsheets/Marstal_powerplant_1__Erik-Christensen-Wikiped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63" y="762000"/>
            <a:ext cx="9190363" cy="611733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err="1"/>
              <a:t>Marstal</a:t>
            </a:r>
            <a:r>
              <a:rPr lang="en-US" dirty="0"/>
              <a:t>, </a:t>
            </a:r>
            <a:r>
              <a:rPr lang="en-US" dirty="0" smtClean="0"/>
              <a:t>Denmark</a:t>
            </a:r>
            <a:endParaRPr lang="en-US" dirty="0"/>
          </a:p>
        </p:txBody>
      </p:sp>
      <p:sp>
        <p:nvSpPr>
          <p:cNvPr id="4" name="Content Placeholder 3"/>
          <p:cNvSpPr>
            <a:spLocks noGrp="1"/>
          </p:cNvSpPr>
          <p:nvPr>
            <p:ph idx="1"/>
          </p:nvPr>
        </p:nvSpPr>
        <p:spPr/>
        <p:txBody>
          <a:bodyPr/>
          <a:lstStyle/>
          <a:p>
            <a:r>
              <a:rPr lang="en-US" dirty="0" smtClean="0"/>
              <a:t>Solar Collectors with Heat Storage</a:t>
            </a:r>
          </a:p>
          <a:p>
            <a:pPr lvl="1"/>
            <a:r>
              <a:rPr lang="en-US" dirty="0" smtClean="0"/>
              <a:t>Started 1996</a:t>
            </a:r>
          </a:p>
          <a:p>
            <a:pPr lvl="1"/>
            <a:r>
              <a:rPr lang="en-US" sz="2000" dirty="0"/>
              <a:t>Search </a:t>
            </a:r>
            <a:r>
              <a:rPr lang="en-US" sz="2000" dirty="0" smtClean="0"/>
              <a:t>“</a:t>
            </a:r>
            <a:r>
              <a:rPr lang="en-US" sz="2000" dirty="0" err="1" smtClean="0"/>
              <a:t>Reberbanen</a:t>
            </a:r>
            <a:r>
              <a:rPr lang="en-US" sz="2000" dirty="0"/>
              <a:t>, </a:t>
            </a:r>
            <a:r>
              <a:rPr lang="en-US" sz="2000" dirty="0" err="1"/>
              <a:t>Marstal</a:t>
            </a:r>
            <a:r>
              <a:rPr lang="en-US" sz="2000" dirty="0"/>
              <a:t>, </a:t>
            </a:r>
            <a:r>
              <a:rPr lang="en-US" sz="2000" dirty="0" smtClean="0"/>
              <a:t>Denmark” in Google Maps</a:t>
            </a:r>
            <a:endParaRPr lang="en-US" sz="2000" dirty="0"/>
          </a:p>
        </p:txBody>
      </p:sp>
    </p:spTree>
    <p:extLst>
      <p:ext uri="{BB962C8B-B14F-4D97-AF65-F5344CB8AC3E}">
        <p14:creationId xmlns:p14="http://schemas.microsoft.com/office/powerpoint/2010/main" val="326535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and Thermal Transfer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990600"/>
            <a:ext cx="8128000" cy="5397500"/>
          </a:xfrm>
          <a:prstGeom prst="rect">
            <a:avLst/>
          </a:prstGeom>
        </p:spPr>
      </p:pic>
      <p:sp>
        <p:nvSpPr>
          <p:cNvPr id="4" name="Rectangle 3"/>
          <p:cNvSpPr/>
          <p:nvPr/>
        </p:nvSpPr>
        <p:spPr>
          <a:xfrm>
            <a:off x="18661" y="6432034"/>
            <a:ext cx="1895840" cy="369332"/>
          </a:xfrm>
          <a:prstGeom prst="rect">
            <a:avLst/>
          </a:prstGeom>
        </p:spPr>
        <p:txBody>
          <a:bodyPr wrap="none">
            <a:spAutoFit/>
          </a:bodyPr>
          <a:lstStyle/>
          <a:p>
            <a:r>
              <a:rPr lang="en-US" dirty="0"/>
              <a:t>prudentliving.com</a:t>
            </a:r>
          </a:p>
        </p:txBody>
      </p:sp>
    </p:spTree>
    <p:extLst>
      <p:ext uri="{BB962C8B-B14F-4D97-AF65-F5344CB8AC3E}">
        <p14:creationId xmlns:p14="http://schemas.microsoft.com/office/powerpoint/2010/main" val="123359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Collectors</a:t>
            </a:r>
            <a:endParaRPr lang="en-US" dirty="0"/>
          </a:p>
        </p:txBody>
      </p:sp>
      <p:sp>
        <p:nvSpPr>
          <p:cNvPr id="4" name="Content Placeholder 3"/>
          <p:cNvSpPr>
            <a:spLocks noGrp="1"/>
          </p:cNvSpPr>
          <p:nvPr>
            <p:ph idx="1"/>
          </p:nvPr>
        </p:nvSpPr>
        <p:spPr/>
        <p:txBody>
          <a:bodyPr/>
          <a:lstStyle/>
          <a:p>
            <a:r>
              <a:rPr lang="en-US" dirty="0" smtClean="0"/>
              <a:t>Flat </a:t>
            </a:r>
            <a:r>
              <a:rPr lang="en-US" dirty="0"/>
              <a:t>plate </a:t>
            </a:r>
            <a:endParaRPr lang="en-US" dirty="0" smtClean="0"/>
          </a:p>
          <a:p>
            <a:pPr lvl="1"/>
            <a:r>
              <a:rPr lang="en-US" dirty="0"/>
              <a:t>T</a:t>
            </a:r>
            <a:r>
              <a:rPr lang="en-US" dirty="0" smtClean="0"/>
              <a:t>ube between glazing &amp; absorber plate</a:t>
            </a:r>
          </a:p>
          <a:p>
            <a:pPr lvl="1"/>
            <a:r>
              <a:rPr lang="en-US" dirty="0" smtClean="0"/>
              <a:t>Water temperature up to 170 to 180 F</a:t>
            </a:r>
          </a:p>
          <a:p>
            <a:r>
              <a:rPr lang="en-US" dirty="0" smtClean="0"/>
              <a:t>Evacuated tube</a:t>
            </a:r>
          </a:p>
          <a:p>
            <a:pPr lvl="1"/>
            <a:r>
              <a:rPr lang="en-US" dirty="0" smtClean="0"/>
              <a:t>Heat pipe surrounded by vacuum for insulation</a:t>
            </a:r>
          </a:p>
          <a:p>
            <a:pPr lvl="1"/>
            <a:r>
              <a:rPr lang="en-US" dirty="0" smtClean="0"/>
              <a:t>Inner tube contains liquid that boils at low temperature</a:t>
            </a:r>
          </a:p>
          <a:p>
            <a:pPr lvl="1"/>
            <a:r>
              <a:rPr lang="en-US" dirty="0" smtClean="0"/>
              <a:t>Hot gas rises to heat exchanger at top</a:t>
            </a:r>
          </a:p>
          <a:p>
            <a:pPr lvl="1"/>
            <a:r>
              <a:rPr lang="en-US" dirty="0"/>
              <a:t>T</a:t>
            </a:r>
            <a:r>
              <a:rPr lang="en-US" dirty="0" smtClean="0"/>
              <a:t>emperature as high as 250 F</a:t>
            </a:r>
          </a:p>
          <a:p>
            <a:pPr lvl="1"/>
            <a:endParaRPr lang="en-US" dirty="0"/>
          </a:p>
        </p:txBody>
      </p:sp>
    </p:spTree>
    <p:extLst>
      <p:ext uri="{BB962C8B-B14F-4D97-AF65-F5344CB8AC3E}">
        <p14:creationId xmlns:p14="http://schemas.microsoft.com/office/powerpoint/2010/main" val="3265874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Flat Plate Schematic</a:t>
            </a:r>
            <a:endParaRPr lang="en-US" dirty="0"/>
          </a:p>
        </p:txBody>
      </p:sp>
      <p:pic>
        <p:nvPicPr>
          <p:cNvPr id="11266" name="Picture 2" descr="http://mcensustainableenergy.pbworks.com/f/1260939446/solarco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62200"/>
            <a:ext cx="682942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5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Up</a:t>
            </a:r>
            <a:endParaRPr lang="en-US" dirty="0"/>
          </a:p>
        </p:txBody>
      </p:sp>
      <p:pic>
        <p:nvPicPr>
          <p:cNvPr id="14338" name="Picture 2" descr="http://www.homepower.com/sites/default/files/articles/ajax/docs/3_Flat-Plate-detail-sha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66774"/>
            <a:ext cx="7620000" cy="5991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30" y="6481048"/>
            <a:ext cx="1831079" cy="307777"/>
          </a:xfrm>
          <a:prstGeom prst="rect">
            <a:avLst/>
          </a:prstGeom>
        </p:spPr>
        <p:txBody>
          <a:bodyPr wrap="none">
            <a:spAutoFit/>
          </a:bodyPr>
          <a:lstStyle/>
          <a:p>
            <a:r>
              <a:rPr lang="en-US" sz="1400" dirty="0" smtClean="0"/>
              <a:t>www.homepower.com</a:t>
            </a:r>
            <a:endParaRPr lang="en-US" sz="1400" dirty="0"/>
          </a:p>
        </p:txBody>
      </p:sp>
    </p:spTree>
    <p:extLst>
      <p:ext uri="{BB962C8B-B14F-4D97-AF65-F5344CB8AC3E}">
        <p14:creationId xmlns:p14="http://schemas.microsoft.com/office/powerpoint/2010/main" val="69400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Hot Water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Direct versus Indirect</a:t>
            </a:r>
          </a:p>
          <a:p>
            <a:pPr lvl="1"/>
            <a:r>
              <a:rPr lang="en-US" dirty="0" smtClean="0"/>
              <a:t>Direct: Potable water heated by sun</a:t>
            </a:r>
          </a:p>
          <a:p>
            <a:pPr lvl="2"/>
            <a:r>
              <a:rPr lang="en-US" dirty="0" smtClean="0"/>
              <a:t>Best where freezing not a concern</a:t>
            </a:r>
          </a:p>
          <a:p>
            <a:pPr lvl="1"/>
            <a:r>
              <a:rPr lang="en-US" dirty="0" smtClean="0"/>
              <a:t>Indirect: Heat-transfer fluid heated by sun</a:t>
            </a:r>
          </a:p>
          <a:p>
            <a:r>
              <a:rPr lang="en-US" dirty="0" smtClean="0"/>
              <a:t>Passive versus Active</a:t>
            </a:r>
          </a:p>
          <a:p>
            <a:pPr lvl="1"/>
            <a:r>
              <a:rPr lang="en-US" dirty="0" smtClean="0"/>
              <a:t>Passive: </a:t>
            </a:r>
            <a:r>
              <a:rPr lang="en-US" dirty="0"/>
              <a:t>Circulation driven </a:t>
            </a:r>
            <a:r>
              <a:rPr lang="en-US" dirty="0" smtClean="0"/>
              <a:t>by convection</a:t>
            </a:r>
          </a:p>
          <a:p>
            <a:pPr lvl="1"/>
            <a:r>
              <a:rPr lang="en-US" dirty="0" smtClean="0"/>
              <a:t>Active: Circulation driven by pump (most common)</a:t>
            </a:r>
          </a:p>
          <a:p>
            <a:r>
              <a:rPr lang="en-US" dirty="0" smtClean="0"/>
              <a:t>Antifreeze versus </a:t>
            </a:r>
            <a:r>
              <a:rPr lang="en-US" dirty="0" err="1" smtClean="0"/>
              <a:t>Drainback</a:t>
            </a:r>
            <a:r>
              <a:rPr lang="en-US" dirty="0" smtClean="0"/>
              <a:t> </a:t>
            </a:r>
          </a:p>
          <a:p>
            <a:pPr lvl="1"/>
            <a:r>
              <a:rPr lang="en-US" dirty="0"/>
              <a:t>Antifreeze: heat-transfer fluid will not freeze</a:t>
            </a:r>
          </a:p>
          <a:p>
            <a:pPr lvl="1"/>
            <a:r>
              <a:rPr lang="en-US" dirty="0" err="1" smtClean="0"/>
              <a:t>Drainback</a:t>
            </a:r>
            <a:r>
              <a:rPr lang="en-US" dirty="0" smtClean="0"/>
              <a:t>: water drained from collectors in freezing weather</a:t>
            </a:r>
          </a:p>
          <a:p>
            <a:endParaRPr lang="en-US" dirty="0"/>
          </a:p>
        </p:txBody>
      </p:sp>
    </p:spTree>
    <p:extLst>
      <p:ext uri="{BB962C8B-B14F-4D97-AF65-F5344CB8AC3E}">
        <p14:creationId xmlns:p14="http://schemas.microsoft.com/office/powerpoint/2010/main" val="1414837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Installed</a:t>
            </a:r>
            <a:endParaRPr lang="en-US" dirty="0"/>
          </a:p>
        </p:txBody>
      </p:sp>
      <p:pic>
        <p:nvPicPr>
          <p:cNvPr id="17410" name="Picture 2" descr="http://www.greenoorjasolutions.com/green_admin/images/1349284609_flat-plate-solar-collector-Guernsey-Housing-Association-Mount-Arrive-791-cr-SGB-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14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989931" y="6488668"/>
            <a:ext cx="3154069" cy="369332"/>
          </a:xfrm>
          <a:prstGeom prst="rect">
            <a:avLst/>
          </a:prstGeom>
        </p:spPr>
        <p:txBody>
          <a:bodyPr wrap="none">
            <a:spAutoFit/>
          </a:bodyPr>
          <a:lstStyle/>
          <a:p>
            <a:r>
              <a:rPr lang="en-US" dirty="0" smtClean="0">
                <a:solidFill>
                  <a:schemeClr val="bg1"/>
                </a:solidFill>
              </a:rPr>
              <a:t>www.greenoorjasolutions.com</a:t>
            </a:r>
            <a:endParaRPr lang="en-US" dirty="0">
              <a:solidFill>
                <a:schemeClr val="bg1"/>
              </a:solidFill>
            </a:endParaRPr>
          </a:p>
        </p:txBody>
      </p:sp>
    </p:spTree>
    <p:extLst>
      <p:ext uri="{BB962C8B-B14F-4D97-AF65-F5344CB8AC3E}">
        <p14:creationId xmlns:p14="http://schemas.microsoft.com/office/powerpoint/2010/main" val="174655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Evacuated Tube</a:t>
            </a:r>
            <a:endParaRPr lang="en-US" dirty="0"/>
          </a:p>
        </p:txBody>
      </p:sp>
      <p:pic>
        <p:nvPicPr>
          <p:cNvPr id="12290" name="Picture 2" descr="http://www.suntynesolar.co.uk/sites/default/files/images/Diagrams/GLASSEVACUATEDTUBE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6667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97587" y="6546413"/>
            <a:ext cx="1646413" cy="307777"/>
          </a:xfrm>
          <a:prstGeom prst="rect">
            <a:avLst/>
          </a:prstGeom>
        </p:spPr>
        <p:txBody>
          <a:bodyPr wrap="none">
            <a:spAutoFit/>
          </a:bodyPr>
          <a:lstStyle/>
          <a:p>
            <a:r>
              <a:rPr lang="en-US" sz="1400" dirty="0" smtClean="0"/>
              <a:t>cdn.siliconsolar.com</a:t>
            </a:r>
            <a:endParaRPr lang="en-US" sz="1400" dirty="0"/>
          </a:p>
        </p:txBody>
      </p:sp>
    </p:spTree>
    <p:extLst>
      <p:ext uri="{BB962C8B-B14F-4D97-AF65-F5344CB8AC3E}">
        <p14:creationId xmlns:p14="http://schemas.microsoft.com/office/powerpoint/2010/main" val="141031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Up</a:t>
            </a:r>
            <a:endParaRPr lang="en-US" dirty="0"/>
          </a:p>
        </p:txBody>
      </p:sp>
      <p:pic>
        <p:nvPicPr>
          <p:cNvPr id="13314" name="Picture 2" descr="http://www.homepower.com/sites/default/files/articles/ajax/docs/5_Evac-detail-shado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762000"/>
            <a:ext cx="6563661" cy="6096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430" y="6481048"/>
            <a:ext cx="1831079" cy="307777"/>
          </a:xfrm>
          <a:prstGeom prst="rect">
            <a:avLst/>
          </a:prstGeom>
        </p:spPr>
        <p:txBody>
          <a:bodyPr wrap="none">
            <a:spAutoFit/>
          </a:bodyPr>
          <a:lstStyle/>
          <a:p>
            <a:r>
              <a:rPr lang="en-US" sz="1400" dirty="0" smtClean="0"/>
              <a:t>www.homepower.com</a:t>
            </a:r>
            <a:endParaRPr lang="en-US" sz="1400" dirty="0"/>
          </a:p>
        </p:txBody>
      </p:sp>
    </p:spTree>
    <p:extLst>
      <p:ext uri="{BB962C8B-B14F-4D97-AF65-F5344CB8AC3E}">
        <p14:creationId xmlns:p14="http://schemas.microsoft.com/office/powerpoint/2010/main" val="258332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or Flat Roof Mount</a:t>
            </a:r>
            <a:endParaRPr lang="en-US" dirty="0"/>
          </a:p>
        </p:txBody>
      </p:sp>
      <p:pic>
        <p:nvPicPr>
          <p:cNvPr id="15362" name="Picture 2" descr="http://www.intechopen.com/source/html/41052/media/image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6572250" cy="4838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88668"/>
            <a:ext cx="2971454" cy="369332"/>
          </a:xfrm>
          <a:prstGeom prst="rect">
            <a:avLst/>
          </a:prstGeom>
        </p:spPr>
        <p:txBody>
          <a:bodyPr wrap="none">
            <a:spAutoFit/>
          </a:bodyPr>
          <a:lstStyle/>
          <a:p>
            <a:r>
              <a:rPr lang="en-US" dirty="0"/>
              <a:t>http://www.intechopen.com/</a:t>
            </a:r>
          </a:p>
        </p:txBody>
      </p:sp>
    </p:spTree>
    <p:extLst>
      <p:ext uri="{BB962C8B-B14F-4D97-AF65-F5344CB8AC3E}">
        <p14:creationId xmlns:p14="http://schemas.microsoft.com/office/powerpoint/2010/main" val="87546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learchain.com/blog/images/2009/11/Solar-Evacuated-Tube-Collector-Heatpi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591694"/>
            <a:ext cx="6256576" cy="61901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Evacuated Tube</a:t>
            </a:r>
            <a:endParaRPr lang="en-US" dirty="0"/>
          </a:p>
        </p:txBody>
      </p:sp>
      <p:sp>
        <p:nvSpPr>
          <p:cNvPr id="3" name="Rectangle 2"/>
          <p:cNvSpPr/>
          <p:nvPr/>
        </p:nvSpPr>
        <p:spPr>
          <a:xfrm>
            <a:off x="6280935" y="6488668"/>
            <a:ext cx="2866875" cy="369332"/>
          </a:xfrm>
          <a:prstGeom prst="rect">
            <a:avLst/>
          </a:prstGeom>
        </p:spPr>
        <p:txBody>
          <a:bodyPr wrap="none">
            <a:spAutoFit/>
          </a:bodyPr>
          <a:lstStyle/>
          <a:p>
            <a:r>
              <a:rPr lang="en-US" dirty="0"/>
              <a:t>http://www.clearchain.com/</a:t>
            </a:r>
          </a:p>
        </p:txBody>
      </p:sp>
    </p:spTree>
    <p:extLst>
      <p:ext uri="{BB962C8B-B14F-4D97-AF65-F5344CB8AC3E}">
        <p14:creationId xmlns:p14="http://schemas.microsoft.com/office/powerpoint/2010/main" val="354717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Installed</a:t>
            </a:r>
            <a:endParaRPr lang="en-US" dirty="0"/>
          </a:p>
        </p:txBody>
      </p:sp>
      <p:pic>
        <p:nvPicPr>
          <p:cNvPr id="4100" name="Picture 4" descr="http://www.yougen.co.uk/i/content/12409342412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248650" cy="52768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878" y="6488668"/>
            <a:ext cx="1568635" cy="307777"/>
          </a:xfrm>
          <a:prstGeom prst="rect">
            <a:avLst/>
          </a:prstGeom>
        </p:spPr>
        <p:txBody>
          <a:bodyPr wrap="none">
            <a:spAutoFit/>
          </a:bodyPr>
          <a:lstStyle/>
          <a:p>
            <a:r>
              <a:rPr lang="en-US" sz="1400" dirty="0" smtClean="0"/>
              <a:t>www.yougen.co.uk</a:t>
            </a:r>
            <a:endParaRPr lang="en-US" sz="1400" dirty="0"/>
          </a:p>
        </p:txBody>
      </p:sp>
    </p:spTree>
    <p:extLst>
      <p:ext uri="{BB962C8B-B14F-4D97-AF65-F5344CB8AC3E}">
        <p14:creationId xmlns:p14="http://schemas.microsoft.com/office/powerpoint/2010/main" val="854092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Flat Plate (FP) Versus Evacuated Tube (ET)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Efficiency</a:t>
            </a:r>
          </a:p>
          <a:p>
            <a:pPr lvl="1"/>
            <a:r>
              <a:rPr lang="en-US" dirty="0" smtClean="0"/>
              <a:t>ET: more efficient (more kW/m</a:t>
            </a:r>
            <a:r>
              <a:rPr lang="en-US" baseline="30000" dirty="0" smtClean="0"/>
              <a:t>2</a:t>
            </a:r>
            <a:r>
              <a:rPr lang="en-US" dirty="0" smtClean="0"/>
              <a:t>)</a:t>
            </a:r>
          </a:p>
          <a:p>
            <a:pPr lvl="2"/>
            <a:r>
              <a:rPr lang="en-US" dirty="0" smtClean="0"/>
              <a:t>especially in colder climates (vacuum insulation)</a:t>
            </a:r>
          </a:p>
          <a:p>
            <a:pPr lvl="1"/>
            <a:r>
              <a:rPr lang="en-US" dirty="0" smtClean="0"/>
              <a:t>FP: leaks some heat, which helps melt snow</a:t>
            </a:r>
          </a:p>
          <a:p>
            <a:r>
              <a:rPr lang="en-US" dirty="0" smtClean="0"/>
              <a:t>Cost</a:t>
            </a:r>
          </a:p>
          <a:p>
            <a:pPr lvl="1"/>
            <a:r>
              <a:rPr lang="en-US" dirty="0" smtClean="0"/>
              <a:t>ET: 10 - 15% more expense on kW basis</a:t>
            </a:r>
          </a:p>
          <a:p>
            <a:pPr lvl="1"/>
            <a:r>
              <a:rPr lang="en-US" dirty="0" smtClean="0"/>
              <a:t>FP: fluctuates with copper price</a:t>
            </a:r>
          </a:p>
          <a:p>
            <a:r>
              <a:rPr lang="en-US" dirty="0" smtClean="0"/>
              <a:t>Installation</a:t>
            </a:r>
          </a:p>
          <a:p>
            <a:pPr lvl="1"/>
            <a:r>
              <a:rPr lang="en-US" dirty="0" smtClean="0"/>
              <a:t>ET: can be assembled in place, but takes time</a:t>
            </a:r>
          </a:p>
          <a:p>
            <a:pPr lvl="1"/>
            <a:r>
              <a:rPr lang="en-US" dirty="0" smtClean="0"/>
              <a:t>FP: come assembled &amp; install fast, but are heavy</a:t>
            </a:r>
          </a:p>
          <a:p>
            <a:pPr lvl="1"/>
            <a:r>
              <a:rPr lang="en-US" dirty="0" smtClean="0"/>
              <a:t>FP </a:t>
            </a:r>
            <a:r>
              <a:rPr lang="en-US" dirty="0"/>
              <a:t>more sensitive to sun angle, may need </a:t>
            </a:r>
            <a:r>
              <a:rPr lang="en-US" dirty="0" smtClean="0"/>
              <a:t>special racking</a:t>
            </a:r>
          </a:p>
          <a:p>
            <a:r>
              <a:rPr lang="en-US" dirty="0" smtClean="0"/>
              <a:t>Maintenance</a:t>
            </a:r>
          </a:p>
          <a:p>
            <a:pPr lvl="1"/>
            <a:r>
              <a:rPr lang="en-US" dirty="0" smtClean="0"/>
              <a:t>EV: If vacuum lost, must replace</a:t>
            </a:r>
          </a:p>
          <a:p>
            <a:pPr lvl="1"/>
            <a:r>
              <a:rPr lang="en-US" dirty="0" smtClean="0"/>
              <a:t>EV: more likely to over heat</a:t>
            </a:r>
          </a:p>
        </p:txBody>
      </p:sp>
      <p:sp>
        <p:nvSpPr>
          <p:cNvPr id="4" name="Rectangle 3"/>
          <p:cNvSpPr/>
          <p:nvPr/>
        </p:nvSpPr>
        <p:spPr>
          <a:xfrm>
            <a:off x="6603670" y="6488668"/>
            <a:ext cx="2540330" cy="369332"/>
          </a:xfrm>
          <a:prstGeom prst="rect">
            <a:avLst/>
          </a:prstGeom>
        </p:spPr>
        <p:txBody>
          <a:bodyPr wrap="square">
            <a:spAutoFit/>
          </a:bodyPr>
          <a:lstStyle/>
          <a:p>
            <a:pPr algn="ctr"/>
            <a:r>
              <a:rPr lang="en-US" dirty="0" smtClean="0">
                <a:hlinkClick r:id="rId3"/>
              </a:rPr>
              <a:t>Side-by-side installation</a:t>
            </a:r>
            <a:endParaRPr lang="en-US" dirty="0"/>
          </a:p>
        </p:txBody>
      </p:sp>
    </p:spTree>
    <p:extLst>
      <p:ext uri="{BB962C8B-B14F-4D97-AF65-F5344CB8AC3E}">
        <p14:creationId xmlns:p14="http://schemas.microsoft.com/office/powerpoint/2010/main" val="162375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of Thumb</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a:t>North Carolina Solar Center (2002) Passive and Active Solar Domestic Hot Water Systems, Raleigh, NC</a:t>
            </a:r>
          </a:p>
          <a:p>
            <a:pPr lvl="1"/>
            <a:r>
              <a:rPr lang="en-US" dirty="0" smtClean="0"/>
              <a:t>10 – 18 ft</a:t>
            </a:r>
            <a:r>
              <a:rPr lang="en-US" baseline="30000" dirty="0" smtClean="0"/>
              <a:t>2</a:t>
            </a:r>
            <a:r>
              <a:rPr lang="en-US" dirty="0" smtClean="0"/>
              <a:t> collector / person</a:t>
            </a:r>
          </a:p>
          <a:p>
            <a:pPr lvl="1"/>
            <a:r>
              <a:rPr lang="en-US" dirty="0" smtClean="0"/>
              <a:t>1.5 – 2.0 gallons storage / ft</a:t>
            </a:r>
            <a:r>
              <a:rPr lang="en-US" baseline="30000" dirty="0" smtClean="0"/>
              <a:t>2</a:t>
            </a:r>
            <a:r>
              <a:rPr lang="en-US" dirty="0" smtClean="0"/>
              <a:t> collector</a:t>
            </a:r>
          </a:p>
          <a:p>
            <a:pPr lvl="2"/>
            <a:r>
              <a:rPr lang="en-US" dirty="0" smtClean="0"/>
              <a:t>Collectors ~ 4’ x 8’ = 32 ft</a:t>
            </a:r>
            <a:r>
              <a:rPr lang="en-US" baseline="30000" dirty="0" smtClean="0"/>
              <a:t>2</a:t>
            </a:r>
          </a:p>
          <a:p>
            <a:pPr lvl="2"/>
            <a:r>
              <a:rPr lang="en-US" dirty="0" smtClean="0"/>
              <a:t>Family of four needs 1 – 3 units</a:t>
            </a:r>
          </a:p>
          <a:p>
            <a:r>
              <a:rPr lang="en-US" sz="2800" dirty="0" smtClean="0"/>
              <a:t>www.pasolar.ncat.org, Solar Water-Heating Systems: Siting and Sizing, accessed 2014</a:t>
            </a:r>
          </a:p>
          <a:p>
            <a:pPr lvl="1"/>
            <a:r>
              <a:rPr lang="en-US" dirty="0" smtClean="0"/>
              <a:t>Collectors: 20 ft</a:t>
            </a:r>
            <a:r>
              <a:rPr lang="en-US" baseline="30000" dirty="0" smtClean="0"/>
              <a:t>2</a:t>
            </a:r>
            <a:r>
              <a:rPr lang="en-US" dirty="0" smtClean="0"/>
              <a:t> for first person</a:t>
            </a:r>
          </a:p>
          <a:p>
            <a:pPr lvl="2"/>
            <a:r>
              <a:rPr lang="en-US" dirty="0"/>
              <a:t>Northern US: </a:t>
            </a:r>
            <a:r>
              <a:rPr lang="en-US" dirty="0" smtClean="0"/>
              <a:t>12 – 14 ft</a:t>
            </a:r>
            <a:r>
              <a:rPr lang="en-US" baseline="30000" dirty="0" smtClean="0"/>
              <a:t>2</a:t>
            </a:r>
            <a:r>
              <a:rPr lang="en-US" dirty="0" smtClean="0"/>
              <a:t> for each additional person</a:t>
            </a:r>
          </a:p>
          <a:p>
            <a:pPr lvl="2"/>
            <a:r>
              <a:rPr lang="en-US" dirty="0" smtClean="0"/>
              <a:t>Sunbelt: 8 ft</a:t>
            </a:r>
            <a:r>
              <a:rPr lang="en-US" baseline="30000" dirty="0" smtClean="0"/>
              <a:t>2</a:t>
            </a:r>
            <a:r>
              <a:rPr lang="en-US" dirty="0" smtClean="0"/>
              <a:t> for each additional person</a:t>
            </a:r>
          </a:p>
          <a:p>
            <a:pPr lvl="1"/>
            <a:r>
              <a:rPr lang="en-US" dirty="0"/>
              <a:t>S</a:t>
            </a:r>
            <a:r>
              <a:rPr lang="en-US" dirty="0" smtClean="0"/>
              <a:t>torage </a:t>
            </a:r>
          </a:p>
          <a:p>
            <a:pPr lvl="2"/>
            <a:r>
              <a:rPr lang="en-US" dirty="0" smtClean="0"/>
              <a:t>Northern: 1.5 </a:t>
            </a:r>
            <a:r>
              <a:rPr lang="en-US" dirty="0"/>
              <a:t>gallons </a:t>
            </a:r>
            <a:r>
              <a:rPr lang="en-US" dirty="0" smtClean="0"/>
              <a:t>per </a:t>
            </a:r>
            <a:r>
              <a:rPr lang="en-US" dirty="0"/>
              <a:t>ft</a:t>
            </a:r>
            <a:r>
              <a:rPr lang="en-US" baseline="30000" dirty="0"/>
              <a:t>2</a:t>
            </a:r>
            <a:r>
              <a:rPr lang="en-US" dirty="0"/>
              <a:t> </a:t>
            </a:r>
            <a:r>
              <a:rPr lang="en-US" dirty="0" smtClean="0"/>
              <a:t>collector</a:t>
            </a:r>
          </a:p>
          <a:p>
            <a:pPr lvl="2"/>
            <a:r>
              <a:rPr lang="en-US" dirty="0" smtClean="0"/>
              <a:t>Southern: 2.0 </a:t>
            </a:r>
            <a:r>
              <a:rPr lang="en-US" dirty="0"/>
              <a:t>gallons per ft</a:t>
            </a:r>
            <a:r>
              <a:rPr lang="en-US" baseline="30000" dirty="0"/>
              <a:t>2</a:t>
            </a:r>
            <a:r>
              <a:rPr lang="en-US" dirty="0"/>
              <a:t> collector</a:t>
            </a:r>
          </a:p>
          <a:p>
            <a:pPr lvl="2"/>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4120251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0" y="6488668"/>
            <a:ext cx="2396938" cy="369332"/>
          </a:xfrm>
          <a:prstGeom prst="rect">
            <a:avLst/>
          </a:prstGeom>
        </p:spPr>
        <p:txBody>
          <a:bodyPr wrap="none">
            <a:spAutoFit/>
          </a:bodyPr>
          <a:lstStyle/>
          <a:p>
            <a:r>
              <a:rPr lang="en-US" dirty="0"/>
              <a:t>www.freehotwater.com</a:t>
            </a:r>
          </a:p>
        </p:txBody>
      </p:sp>
    </p:spTree>
    <p:extLst>
      <p:ext uri="{BB962C8B-B14F-4D97-AF65-F5344CB8AC3E}">
        <p14:creationId xmlns:p14="http://schemas.microsoft.com/office/powerpoint/2010/main" val="3893699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a:t>
            </a:r>
            <a:endParaRPr lang="en-US" dirty="0"/>
          </a:p>
        </p:txBody>
      </p:sp>
      <p:pic>
        <p:nvPicPr>
          <p:cNvPr id="2050" name="Picture 2" descr="File:DirectSolarSys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448550" cy="33623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5257800"/>
            <a:ext cx="1234633" cy="523220"/>
          </a:xfrm>
          <a:prstGeom prst="rect">
            <a:avLst/>
          </a:prstGeom>
          <a:noFill/>
        </p:spPr>
        <p:txBody>
          <a:bodyPr wrap="none" rtlCol="0">
            <a:spAutoFit/>
          </a:bodyPr>
          <a:lstStyle/>
          <a:p>
            <a:r>
              <a:rPr lang="en-US" sz="2800" dirty="0" smtClean="0"/>
              <a:t>Passive</a:t>
            </a:r>
            <a:endParaRPr lang="en-US" sz="2800" dirty="0"/>
          </a:p>
        </p:txBody>
      </p:sp>
      <p:sp>
        <p:nvSpPr>
          <p:cNvPr id="7" name="TextBox 6"/>
          <p:cNvSpPr txBox="1"/>
          <p:nvPr/>
        </p:nvSpPr>
        <p:spPr>
          <a:xfrm>
            <a:off x="6096000" y="5257800"/>
            <a:ext cx="1083630" cy="523220"/>
          </a:xfrm>
          <a:prstGeom prst="rect">
            <a:avLst/>
          </a:prstGeom>
          <a:noFill/>
        </p:spPr>
        <p:txBody>
          <a:bodyPr wrap="none" rtlCol="0">
            <a:spAutoFit/>
          </a:bodyPr>
          <a:lstStyle/>
          <a:p>
            <a:r>
              <a:rPr lang="en-US" sz="2800" dirty="0" smtClean="0"/>
              <a:t>Active</a:t>
            </a:r>
            <a:endParaRPr lang="en-US" sz="2800" dirty="0"/>
          </a:p>
        </p:txBody>
      </p:sp>
      <p:sp>
        <p:nvSpPr>
          <p:cNvPr id="8" name="Rectangle 7"/>
          <p:cNvSpPr/>
          <p:nvPr/>
        </p:nvSpPr>
        <p:spPr>
          <a:xfrm rot="16200000">
            <a:off x="-727733" y="5802613"/>
            <a:ext cx="1763240" cy="307777"/>
          </a:xfrm>
          <a:prstGeom prst="rect">
            <a:avLst/>
          </a:prstGeom>
        </p:spPr>
        <p:txBody>
          <a:bodyPr wrap="none">
            <a:spAutoFit/>
          </a:bodyPr>
          <a:lstStyle/>
          <a:p>
            <a:r>
              <a:rPr lang="en-US" sz="1400" dirty="0" smtClean="0"/>
              <a:t>upload.wikimedia.org</a:t>
            </a:r>
            <a:endParaRPr lang="en-US" sz="1400" dirty="0"/>
          </a:p>
        </p:txBody>
      </p:sp>
    </p:spTree>
    <p:extLst>
      <p:ext uri="{BB962C8B-B14F-4D97-AF65-F5344CB8AC3E}">
        <p14:creationId xmlns:p14="http://schemas.microsoft.com/office/powerpoint/2010/main" val="229551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Indirect</a:t>
            </a:r>
            <a:endParaRPr lang="en-US" dirty="0"/>
          </a:p>
        </p:txBody>
      </p:sp>
      <p:pic>
        <p:nvPicPr>
          <p:cNvPr id="1026" name="Picture 2" descr="http://upload.wikimedia.org/wikipedia/commons/0/02/IndirectSystemSchematic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09600"/>
            <a:ext cx="6075867"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727733" y="5802613"/>
            <a:ext cx="1763240" cy="307777"/>
          </a:xfrm>
          <a:prstGeom prst="rect">
            <a:avLst/>
          </a:prstGeom>
        </p:spPr>
        <p:txBody>
          <a:bodyPr wrap="none">
            <a:spAutoFit/>
          </a:bodyPr>
          <a:lstStyle/>
          <a:p>
            <a:r>
              <a:rPr lang="en-US" sz="1400" dirty="0" smtClean="0"/>
              <a:t>upload.wikimedia.org</a:t>
            </a:r>
            <a:endParaRPr lang="en-US" sz="1400" dirty="0"/>
          </a:p>
        </p:txBody>
      </p:sp>
      <p:sp>
        <p:nvSpPr>
          <p:cNvPr id="7" name="TextBox 6"/>
          <p:cNvSpPr txBox="1"/>
          <p:nvPr/>
        </p:nvSpPr>
        <p:spPr>
          <a:xfrm>
            <a:off x="2438400" y="6334780"/>
            <a:ext cx="1673407" cy="523220"/>
          </a:xfrm>
          <a:prstGeom prst="rect">
            <a:avLst/>
          </a:prstGeom>
          <a:noFill/>
        </p:spPr>
        <p:txBody>
          <a:bodyPr wrap="none" rtlCol="0">
            <a:spAutoFit/>
          </a:bodyPr>
          <a:lstStyle/>
          <a:p>
            <a:r>
              <a:rPr lang="en-US" sz="2800" dirty="0" smtClean="0"/>
              <a:t>Antifreeze</a:t>
            </a:r>
            <a:endParaRPr lang="en-US" sz="2800" dirty="0"/>
          </a:p>
        </p:txBody>
      </p:sp>
      <p:sp>
        <p:nvSpPr>
          <p:cNvPr id="8" name="TextBox 7"/>
          <p:cNvSpPr txBox="1"/>
          <p:nvPr/>
        </p:nvSpPr>
        <p:spPr>
          <a:xfrm>
            <a:off x="5334000" y="6334780"/>
            <a:ext cx="1642437" cy="523220"/>
          </a:xfrm>
          <a:prstGeom prst="rect">
            <a:avLst/>
          </a:prstGeom>
          <a:noFill/>
        </p:spPr>
        <p:txBody>
          <a:bodyPr wrap="none" rtlCol="0">
            <a:spAutoFit/>
          </a:bodyPr>
          <a:lstStyle/>
          <a:p>
            <a:r>
              <a:rPr lang="en-US" sz="2800" dirty="0" err="1" smtClean="0"/>
              <a:t>Drainback</a:t>
            </a:r>
            <a:endParaRPr lang="en-US" sz="2800" dirty="0"/>
          </a:p>
        </p:txBody>
      </p:sp>
    </p:spTree>
    <p:extLst>
      <p:ext uri="{BB962C8B-B14F-4D97-AF65-F5344CB8AC3E}">
        <p14:creationId xmlns:p14="http://schemas.microsoft.com/office/powerpoint/2010/main" val="247238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Drainback</a:t>
            </a:r>
            <a:endParaRPr lang="en-US" dirty="0"/>
          </a:p>
        </p:txBody>
      </p:sp>
      <p:pic>
        <p:nvPicPr>
          <p:cNvPr id="7170" name="Picture 2" descr="http://www.solarskies.com/wp-content/uploads/2010/09/water-heating-sys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715000" cy="44672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313" y="6488668"/>
            <a:ext cx="2087816" cy="369332"/>
          </a:xfrm>
          <a:prstGeom prst="rect">
            <a:avLst/>
          </a:prstGeom>
        </p:spPr>
        <p:txBody>
          <a:bodyPr wrap="none">
            <a:spAutoFit/>
          </a:bodyPr>
          <a:lstStyle/>
          <a:p>
            <a:r>
              <a:rPr lang="en-US" dirty="0" smtClean="0"/>
              <a:t>www.solarskies.com</a:t>
            </a:r>
            <a:endParaRPr lang="en-US" dirty="0"/>
          </a:p>
        </p:txBody>
      </p:sp>
    </p:spTree>
    <p:extLst>
      <p:ext uri="{BB962C8B-B14F-4D97-AF65-F5344CB8AC3E}">
        <p14:creationId xmlns:p14="http://schemas.microsoft.com/office/powerpoint/2010/main" val="207788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Solar Hot Water</a:t>
            </a:r>
            <a:endParaRPr lang="en-US" dirty="0"/>
          </a:p>
        </p:txBody>
      </p:sp>
      <p:sp>
        <p:nvSpPr>
          <p:cNvPr id="3" name="Content Placeholder 2"/>
          <p:cNvSpPr>
            <a:spLocks noGrp="1"/>
          </p:cNvSpPr>
          <p:nvPr>
            <p:ph idx="1"/>
          </p:nvPr>
        </p:nvSpPr>
        <p:spPr/>
        <p:txBody>
          <a:bodyPr>
            <a:normAutofit/>
          </a:bodyPr>
          <a:lstStyle/>
          <a:p>
            <a:r>
              <a:rPr lang="en-US" dirty="0" smtClean="0"/>
              <a:t>Home Hot Water</a:t>
            </a:r>
          </a:p>
          <a:p>
            <a:r>
              <a:rPr lang="en-US" dirty="0" smtClean="0"/>
              <a:t>Home Heating with Water</a:t>
            </a:r>
          </a:p>
          <a:p>
            <a:r>
              <a:rPr lang="en-US" dirty="0" smtClean="0"/>
              <a:t>Central Hot Water System</a:t>
            </a:r>
          </a:p>
          <a:p>
            <a:endParaRPr lang="en-US" dirty="0"/>
          </a:p>
          <a:p>
            <a:r>
              <a:rPr lang="en-US" dirty="0" smtClean="0"/>
              <a:t>All systems need</a:t>
            </a:r>
          </a:p>
          <a:p>
            <a:pPr lvl="1"/>
            <a:r>
              <a:rPr lang="en-US" dirty="0" smtClean="0"/>
              <a:t>Collectors</a:t>
            </a:r>
          </a:p>
          <a:p>
            <a:pPr lvl="1"/>
            <a:r>
              <a:rPr lang="en-US" dirty="0" smtClean="0"/>
              <a:t>Storage</a:t>
            </a:r>
          </a:p>
          <a:p>
            <a:pPr lvl="1"/>
            <a:r>
              <a:rPr lang="en-US" dirty="0" smtClean="0"/>
              <a:t>Distribution</a:t>
            </a:r>
          </a:p>
        </p:txBody>
      </p:sp>
    </p:spTree>
    <p:extLst>
      <p:ext uri="{BB962C8B-B14F-4D97-AF65-F5344CB8AC3E}">
        <p14:creationId xmlns:p14="http://schemas.microsoft.com/office/powerpoint/2010/main" val="229699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Home Hot Water</a:t>
            </a:r>
            <a:endParaRPr lang="en-US" dirty="0"/>
          </a:p>
        </p:txBody>
      </p:sp>
      <p:pic>
        <p:nvPicPr>
          <p:cNvPr id="3074" name="Picture 2" descr="http://www.solar-components.com/solar_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0"/>
            <a:ext cx="57150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735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greengaragedetroit.com/images/3/37/Geo-Solar_F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839200" cy="68702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Heating </a:t>
            </a:r>
            <a:r>
              <a:rPr lang="en-US" dirty="0"/>
              <a:t>with </a:t>
            </a:r>
            <a:r>
              <a:rPr lang="en-US" sz="4900" dirty="0" smtClean="0"/>
              <a:t>Water (&amp; Cooling)</a:t>
            </a:r>
            <a:endParaRPr lang="en-US" sz="4900" dirty="0"/>
          </a:p>
        </p:txBody>
      </p:sp>
      <p:sp>
        <p:nvSpPr>
          <p:cNvPr id="3" name="Rectangle 2"/>
          <p:cNvSpPr/>
          <p:nvPr/>
        </p:nvSpPr>
        <p:spPr>
          <a:xfrm>
            <a:off x="0" y="6488668"/>
            <a:ext cx="2537874" cy="369332"/>
          </a:xfrm>
          <a:prstGeom prst="rect">
            <a:avLst/>
          </a:prstGeom>
        </p:spPr>
        <p:txBody>
          <a:bodyPr wrap="none">
            <a:spAutoFit/>
          </a:bodyPr>
          <a:lstStyle/>
          <a:p>
            <a:pPr algn="ctr"/>
            <a:r>
              <a:rPr lang="en-US" dirty="0" smtClean="0"/>
              <a:t>greengaragedetroit.com</a:t>
            </a:r>
            <a:endParaRPr lang="en-US" dirty="0"/>
          </a:p>
        </p:txBody>
      </p:sp>
    </p:spTree>
    <p:extLst>
      <p:ext uri="{BB962C8B-B14F-4D97-AF65-F5344CB8AC3E}">
        <p14:creationId xmlns:p14="http://schemas.microsoft.com/office/powerpoint/2010/main" val="2631935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Radiant Flooring</a:t>
            </a:r>
            <a:endParaRPr lang="en-US" dirty="0"/>
          </a:p>
        </p:txBody>
      </p:sp>
      <p:pic>
        <p:nvPicPr>
          <p:cNvPr id="5122" name="Picture 2" descr="http://cleanenergydesign.com/wpv2/wp-content/uploads/2011/08/clean-energy-design-solar-thermal-radiant-fl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85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468790"/>
            <a:ext cx="2483629" cy="369332"/>
          </a:xfrm>
          <a:prstGeom prst="rect">
            <a:avLst/>
          </a:prstGeom>
        </p:spPr>
        <p:txBody>
          <a:bodyPr wrap="none">
            <a:spAutoFit/>
          </a:bodyPr>
          <a:lstStyle/>
          <a:p>
            <a:r>
              <a:rPr lang="en-US" dirty="0" smtClean="0"/>
              <a:t>cleanenergydesign.com</a:t>
            </a:r>
            <a:endParaRPr lang="en-US" dirty="0"/>
          </a:p>
        </p:txBody>
      </p:sp>
    </p:spTree>
    <p:extLst>
      <p:ext uri="{BB962C8B-B14F-4D97-AF65-F5344CB8AC3E}">
        <p14:creationId xmlns:p14="http://schemas.microsoft.com/office/powerpoint/2010/main" val="2653399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756</Words>
  <Application>Microsoft Office PowerPoint</Application>
  <PresentationFormat>On-screen Show (4:3)</PresentationFormat>
  <Paragraphs>138</Paragraphs>
  <Slides>28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Solar Hot Water</vt:lpstr>
      <vt:lpstr>Solar Hot Water</vt:lpstr>
      <vt:lpstr>Direct</vt:lpstr>
      <vt:lpstr>Indirect</vt:lpstr>
      <vt:lpstr>Drainback</vt:lpstr>
      <vt:lpstr>Solar Hot Water</vt:lpstr>
      <vt:lpstr>Home Hot Water</vt:lpstr>
      <vt:lpstr>Heating with Water (&amp; Cooling)</vt:lpstr>
      <vt:lpstr>Radiant Flooring</vt:lpstr>
      <vt:lpstr>Radiant Flooring</vt:lpstr>
      <vt:lpstr>PowerPoint Presentation</vt:lpstr>
      <vt:lpstr>Central Hot Water System</vt:lpstr>
      <vt:lpstr>PowerPoint Presentation</vt:lpstr>
      <vt:lpstr>Drake Landing Solar Community</vt:lpstr>
      <vt:lpstr>Marstal, Denmark</vt:lpstr>
      <vt:lpstr>Storage and Thermal Transfer</vt:lpstr>
      <vt:lpstr>Collectors</vt:lpstr>
      <vt:lpstr>Flat Plate Schematic</vt:lpstr>
      <vt:lpstr>Close Up</vt:lpstr>
      <vt:lpstr>Installed</vt:lpstr>
      <vt:lpstr>Evacuated Tube</vt:lpstr>
      <vt:lpstr>Close Up</vt:lpstr>
      <vt:lpstr>Ground or Flat Roof Mount</vt:lpstr>
      <vt:lpstr>Evacuated Tube</vt:lpstr>
      <vt:lpstr>Installed</vt:lpstr>
      <vt:lpstr>Flat Plate (FP) Versus Evacuated Tube (ET)</vt:lpstr>
      <vt:lpstr>Rules of Thumb</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Everett, Jess W.</dc:creator>
  <cp:lastModifiedBy>JWE</cp:lastModifiedBy>
  <cp:revision>23</cp:revision>
  <dcterms:created xsi:type="dcterms:W3CDTF">2006-08-16T00:00:00Z</dcterms:created>
  <dcterms:modified xsi:type="dcterms:W3CDTF">2014-03-23T16:38:15Z</dcterms:modified>
</cp:coreProperties>
</file>